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4" r:id="rId16"/>
    <p:sldId id="270" r:id="rId17"/>
    <p:sldId id="271" r:id="rId18"/>
    <p:sldId id="272" r:id="rId19"/>
    <p:sldId id="276" r:id="rId20"/>
    <p:sldId id="273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  <p:clrMru>
    <a:srgbClr val="22682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FAA2E-7F83-4D19-B61D-4363DA02A18D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59133-AAE7-416E-9FF2-616DBBE04E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59133-AAE7-416E-9FF2-616DBBE04EE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59133-AAE7-416E-9FF2-616DBBE04EE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066800"/>
            <a:ext cx="9144000" cy="2057400"/>
          </a:xfrm>
          <a:solidFill>
            <a:srgbClr val="22682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algn="r"/>
            <a:r>
              <a:rPr lang="bn-BD" sz="11500" dirty="0" smtClean="0">
                <a:solidFill>
                  <a:schemeClr val="bg1"/>
                </a:solidFill>
              </a:rPr>
              <a:t>স্বাগতম</a:t>
            </a:r>
            <a:r>
              <a:rPr lang="bn-BD" sz="11500" dirty="0" smtClean="0"/>
              <a:t> </a:t>
            </a:r>
            <a:endParaRPr lang="en-US" sz="1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/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bn-BD" b="1" dirty="0" smtClean="0">
                <a:solidFill>
                  <a:srgbClr val="00B050"/>
                </a:solidFill>
              </a:rPr>
              <a:t>তাপ </a:t>
            </a:r>
            <a:r>
              <a:rPr lang="bn-BD" b="1" dirty="0">
                <a:solidFill>
                  <a:srgbClr val="00B050"/>
                </a:solidFill>
              </a:rPr>
              <a:t>গতিবিদ্যা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5" name="Picture 2" descr="H:\Image\isother mal proces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295400"/>
            <a:ext cx="3385671" cy="1676400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37160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137160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228600" y="3048000"/>
            <a:ext cx="4572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-30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/>
              </a:rPr>
              <a:t>মনে</a:t>
            </a:r>
            <a:r>
              <a:rPr kumimoji="0" lang="en-US" sz="2400" b="0" i="0" u="none" strike="noStrike" cap="none" spc="-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/>
              </a:rPr>
              <a:t> </a:t>
            </a:r>
            <a:r>
              <a:rPr kumimoji="0" lang="en-US" sz="2400" b="0" i="0" u="none" strike="noStrike" cap="none" spc="-30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/>
              </a:rPr>
              <a:t>করি</a:t>
            </a:r>
            <a:r>
              <a:rPr kumimoji="0" lang="en-US" sz="2400" b="0" i="0" u="none" strike="noStrike" cap="none" spc="-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/>
              </a:rPr>
              <a:t>, </a:t>
            </a:r>
            <a:r>
              <a:rPr kumimoji="0" lang="en-US" sz="2400" b="0" i="0" u="none" strike="noStrike" cap="none" spc="-30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/>
              </a:rPr>
              <a:t>পিস্টনের</a:t>
            </a:r>
            <a:r>
              <a:rPr kumimoji="0" lang="en-US" sz="2400" b="0" i="0" u="none" strike="noStrike" cap="none" spc="-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/>
              </a:rPr>
              <a:t> </a:t>
            </a:r>
            <a:r>
              <a:rPr kumimoji="0" lang="en-US" sz="2400" b="0" i="0" u="none" strike="noStrike" cap="none" spc="-30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/>
              </a:rPr>
              <a:t>প্রস্থচ্ছেদের</a:t>
            </a:r>
            <a:r>
              <a:rPr kumimoji="0" lang="en-US" sz="2400" b="0" i="0" u="none" strike="noStrike" cap="none" spc="-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/>
              </a:rPr>
              <a:t> </a:t>
            </a:r>
            <a:r>
              <a:rPr kumimoji="0" lang="en-US" sz="2400" b="0" i="0" u="none" strike="noStrike" cap="none" spc="-30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/>
              </a:rPr>
              <a:t>ক্ষেত্রফল</a:t>
            </a:r>
            <a:r>
              <a:rPr kumimoji="0" lang="en-US" sz="2400" b="0" i="0" u="none" strike="noStrike" cap="none" spc="-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/>
              </a:rPr>
              <a:t> = A</a:t>
            </a:r>
            <a:endParaRPr kumimoji="0" lang="en-US" sz="2400" b="0" i="0" u="none" strike="noStrike" cap="none" spc="-300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-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/>
              </a:rPr>
              <a:t>				          			</a:t>
            </a:r>
            <a:r>
              <a:rPr kumimoji="0" lang="en-US" sz="2400" b="0" i="0" u="none" strike="noStrike" cap="none" spc="-30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/>
              </a:rPr>
              <a:t>চাপ</a:t>
            </a:r>
            <a:r>
              <a:rPr kumimoji="0" lang="en-US" sz="2400" b="0" i="0" u="none" strike="noStrike" cap="none" spc="-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/>
              </a:rPr>
              <a:t>	 = </a:t>
            </a:r>
            <a:r>
              <a:rPr kumimoji="0" lang="en-US" sz="2400" b="0" i="0" u="none" strike="noStrike" cap="none" spc="-300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/>
              </a:rPr>
              <a:t>     </a:t>
            </a:r>
            <a:r>
              <a:rPr kumimoji="0" lang="en-US" sz="2400" b="0" i="0" u="none" strike="noStrike" cap="none" spc="-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/>
              </a:rPr>
              <a:t> P</a:t>
            </a:r>
            <a:endParaRPr kumimoji="0" lang="en-US" sz="2400" b="0" i="0" u="none" strike="noStrike" cap="none" spc="-300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-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/>
              </a:rPr>
              <a:t>			   </a:t>
            </a:r>
            <a:r>
              <a:rPr kumimoji="0" lang="en-US" sz="2400" b="0" i="0" u="none" strike="noStrike" cap="none" spc="-30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/>
              </a:rPr>
              <a:t>বল</a:t>
            </a:r>
            <a:r>
              <a:rPr kumimoji="0" lang="en-US" sz="2400" b="0" i="0" u="none" strike="noStrike" cap="none" spc="-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/>
              </a:rPr>
              <a:t>                 =       F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spc="-300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-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/>
              </a:rPr>
              <a:t>		</a:t>
            </a:r>
            <a:r>
              <a:rPr kumimoji="0" lang="en-US" sz="2400" b="0" i="0" u="none" strike="noStrike" cap="none" spc="-30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/>
              </a:rPr>
              <a:t>আবার</a:t>
            </a:r>
            <a:r>
              <a:rPr kumimoji="0" lang="en-US" sz="2400" b="0" i="0" u="none" strike="noStrike" cap="none" spc="-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/>
              </a:rPr>
              <a:t> </a:t>
            </a:r>
            <a:r>
              <a:rPr kumimoji="0" lang="en-US" sz="2400" b="0" i="0" u="none" strike="noStrike" cap="none" spc="-30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/>
              </a:rPr>
              <a:t>চাপ</a:t>
            </a:r>
            <a:r>
              <a:rPr kumimoji="0" lang="en-US" sz="2400" b="0" i="0" u="none" strike="noStrike" cap="none" spc="-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/>
              </a:rPr>
              <a:t>,      P     =   </a:t>
            </a:r>
            <a:endParaRPr kumimoji="0" lang="en-US" sz="2400" b="0" i="0" u="none" strike="noStrike" cap="none" spc="-300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1752600" y="5715000"/>
            <a:ext cx="44196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Vrinda"/>
              </a:rPr>
              <a:t>			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Vrinda"/>
              </a:rPr>
              <a:t>সুতরাং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Vrinda"/>
              </a:rPr>
              <a:t>	F = PA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Picture 1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19600" y="4953000"/>
            <a:ext cx="228600" cy="8849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/>
      <p:bldP spid="206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/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bn-BD" b="1" dirty="0" smtClean="0">
                <a:solidFill>
                  <a:srgbClr val="00B050"/>
                </a:solidFill>
              </a:rPr>
              <a:t>তাপ </a:t>
            </a:r>
            <a:r>
              <a:rPr lang="bn-BD" b="1" dirty="0">
                <a:solidFill>
                  <a:srgbClr val="00B050"/>
                </a:solidFill>
              </a:rPr>
              <a:t>গতিবিদ্যা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33400" y="3733800"/>
            <a:ext cx="7620000" cy="280076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bn-BD" sz="4400" dirty="0" smtClean="0"/>
              <a:t>কাজ </a:t>
            </a:r>
            <a:r>
              <a:rPr lang="en-US" sz="4400" dirty="0" smtClean="0"/>
              <a:t>	</a:t>
            </a:r>
            <a:r>
              <a:rPr lang="bn-BD" sz="4400" dirty="0" smtClean="0"/>
              <a:t>= বল </a:t>
            </a:r>
            <a:r>
              <a:rPr lang="en-US" sz="4400" dirty="0" smtClean="0"/>
              <a:t>×</a:t>
            </a:r>
            <a:r>
              <a:rPr lang="bn-BD" sz="4400" dirty="0" smtClean="0"/>
              <a:t> সরণ </a:t>
            </a:r>
          </a:p>
          <a:p>
            <a:r>
              <a:rPr lang="en-US" sz="4400" dirty="0" err="1" smtClean="0"/>
              <a:t>dW</a:t>
            </a:r>
            <a:r>
              <a:rPr lang="en-US" sz="4400" dirty="0" smtClean="0"/>
              <a:t> 	= F </a:t>
            </a:r>
            <a:r>
              <a:rPr lang="bn-BD" sz="4400" dirty="0" smtClean="0"/>
              <a:t>  </a:t>
            </a:r>
            <a:r>
              <a:rPr lang="en-US" sz="4400" dirty="0" smtClean="0"/>
              <a:t>×</a:t>
            </a:r>
            <a:r>
              <a:rPr lang="bn-BD" sz="4400" dirty="0" smtClean="0"/>
              <a:t> </a:t>
            </a:r>
            <a:r>
              <a:rPr lang="en-US" sz="4400" dirty="0" smtClean="0"/>
              <a:t> </a:t>
            </a:r>
            <a:r>
              <a:rPr lang="en-US" sz="4400" dirty="0" err="1" smtClean="0"/>
              <a:t>dx</a:t>
            </a:r>
            <a:endParaRPr lang="en-US" sz="4400" dirty="0" smtClean="0"/>
          </a:p>
          <a:p>
            <a:r>
              <a:rPr lang="en-US" sz="4400" dirty="0" smtClean="0"/>
              <a:t>       		= PA  </a:t>
            </a:r>
            <a:r>
              <a:rPr lang="bn-BD" sz="4400" dirty="0" smtClean="0"/>
              <a:t> </a:t>
            </a:r>
            <a:r>
              <a:rPr lang="en-US" sz="4400" dirty="0" smtClean="0"/>
              <a:t>×</a:t>
            </a:r>
            <a:r>
              <a:rPr lang="bn-BD" sz="4400" dirty="0" smtClean="0"/>
              <a:t> </a:t>
            </a:r>
            <a:r>
              <a:rPr lang="en-US" sz="4400" dirty="0" smtClean="0"/>
              <a:t>  </a:t>
            </a:r>
            <a:r>
              <a:rPr lang="en-US" sz="4400" dirty="0" err="1" smtClean="0"/>
              <a:t>dx</a:t>
            </a:r>
            <a:endParaRPr lang="en-US" sz="4400" dirty="0" smtClean="0"/>
          </a:p>
          <a:p>
            <a:r>
              <a:rPr lang="en-US" sz="4400" dirty="0" err="1" smtClean="0">
                <a:solidFill>
                  <a:srgbClr val="C00000"/>
                </a:solidFill>
              </a:rPr>
              <a:t>dW</a:t>
            </a:r>
            <a:r>
              <a:rPr lang="en-US" sz="4400" dirty="0" smtClean="0">
                <a:solidFill>
                  <a:srgbClr val="C00000"/>
                </a:solidFill>
              </a:rPr>
              <a:t>	 	=  P </a:t>
            </a:r>
            <a:r>
              <a:rPr lang="bn-BD" sz="4400" dirty="0" smtClean="0">
                <a:solidFill>
                  <a:srgbClr val="C00000"/>
                </a:solidFill>
              </a:rPr>
              <a:t> </a:t>
            </a:r>
            <a:r>
              <a:rPr lang="en-US" sz="4400" dirty="0" smtClean="0">
                <a:solidFill>
                  <a:srgbClr val="C00000"/>
                </a:solidFill>
              </a:rPr>
              <a:t>×</a:t>
            </a:r>
            <a:r>
              <a:rPr lang="bn-BD" sz="4400" dirty="0" smtClean="0">
                <a:solidFill>
                  <a:srgbClr val="C00000"/>
                </a:solidFill>
              </a:rPr>
              <a:t> </a:t>
            </a:r>
            <a:r>
              <a:rPr lang="en-US" sz="4400" dirty="0" smtClean="0">
                <a:solidFill>
                  <a:srgbClr val="C00000"/>
                </a:solidFill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</a:rPr>
              <a:t>dv</a:t>
            </a:r>
            <a:endParaRPr lang="en-US" sz="4400" dirty="0">
              <a:solidFill>
                <a:srgbClr val="C00000"/>
              </a:solidFill>
            </a:endParaRPr>
          </a:p>
        </p:txBody>
      </p:sp>
      <p:pic>
        <p:nvPicPr>
          <p:cNvPr id="39" name="Picture 2" descr="H:\Image\isother mal proces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295400"/>
            <a:ext cx="3385671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/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bn-BD" b="1" dirty="0" smtClean="0">
                <a:solidFill>
                  <a:srgbClr val="00B050"/>
                </a:solidFill>
              </a:rPr>
              <a:t>তাপ </a:t>
            </a:r>
            <a:r>
              <a:rPr lang="bn-BD" b="1" dirty="0">
                <a:solidFill>
                  <a:srgbClr val="00B050"/>
                </a:solidFill>
              </a:rPr>
              <a:t>গতিবিদ্যা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1752600"/>
            <a:ext cx="9144000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bn-BD" sz="4000" i="1" kern="800" spc="-300" dirty="0" smtClean="0">
                <a:solidFill>
                  <a:srgbClr val="0070C0"/>
                </a:solidFill>
                <a:latin typeface="Aharoni" pitchFamily="2" charset="-79"/>
              </a:rPr>
              <a:t>রুদ্ধতাপীয় প্রক্রিয়া</a:t>
            </a:r>
            <a:r>
              <a:rPr lang="bn-BD" sz="4000" i="1" kern="800" spc="-300" dirty="0" smtClean="0">
                <a:solidFill>
                  <a:srgbClr val="0070C0"/>
                </a:solidFill>
              </a:rPr>
              <a:t> </a:t>
            </a:r>
            <a:endParaRPr lang="en-US" sz="4000" i="1" kern="800" spc="-300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438400"/>
            <a:ext cx="9144000" cy="3890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bn-BD" sz="3200" spc="-300" dirty="0" smtClean="0"/>
              <a:t>যে প্রক্রিয়ায় সিস্টেম থেকে তাপ বাইরে যায়না বা বাইরে থেকে তাপ ভিতরে আসেনা কিন্তু তাপমাত্রার পরিবর্তন হয়  তাকে রুদ্ধতাপীয় প্রক্রিয়া বলে। </a:t>
            </a:r>
            <a:endParaRPr lang="en-US" sz="3200" spc="-3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1219200"/>
            <a:ext cx="9144000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bn-BD" sz="4000" i="1" kern="800" spc="-300" dirty="0" smtClean="0">
                <a:solidFill>
                  <a:srgbClr val="0070C0"/>
                </a:solidFill>
                <a:latin typeface="Aharoni" pitchFamily="2" charset="-79"/>
              </a:rPr>
              <a:t>রুদ্ধতাপীয় প্রক্রিয়া</a:t>
            </a:r>
            <a:r>
              <a:rPr lang="bn-BD" sz="4000" i="1" kern="800" spc="-300" dirty="0" smtClean="0">
                <a:solidFill>
                  <a:srgbClr val="0070C0"/>
                </a:solidFill>
              </a:rPr>
              <a:t> </a:t>
            </a:r>
            <a:endParaRPr lang="en-US" sz="4000" i="1" kern="800" spc="-300" dirty="0">
              <a:solidFill>
                <a:srgbClr val="0070C0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/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bn-BD" b="1" dirty="0" smtClean="0">
                <a:solidFill>
                  <a:srgbClr val="00B050"/>
                </a:solidFill>
              </a:rPr>
              <a:t>তাপ </a:t>
            </a:r>
            <a:r>
              <a:rPr lang="bn-BD" b="1" dirty="0">
                <a:solidFill>
                  <a:srgbClr val="00B050"/>
                </a:solidFill>
              </a:rPr>
              <a:t>গতিবিদ্যা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905000"/>
            <a:ext cx="9144000" cy="1243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200" spc="-300" dirty="0" smtClean="0"/>
              <a:t>তাপগতিবিদ্যার প্রথম সূত্র হতে পাই, </a:t>
            </a:r>
            <a:endParaRPr lang="en-US" sz="3200" spc="-300" dirty="0" smtClean="0"/>
          </a:p>
          <a:p>
            <a:pPr>
              <a:lnSpc>
                <a:spcPct val="150000"/>
              </a:lnSpc>
            </a:pPr>
            <a:r>
              <a:rPr lang="en-US" sz="3200" spc="-300" dirty="0" smtClean="0"/>
              <a:t>			</a:t>
            </a:r>
            <a:r>
              <a:rPr lang="en-US" sz="3200" spc="-300" dirty="0" err="1" smtClean="0"/>
              <a:t>dQ</a:t>
            </a:r>
            <a:r>
              <a:rPr lang="en-US" sz="3200" spc="-300" dirty="0" smtClean="0"/>
              <a:t> = </a:t>
            </a:r>
            <a:r>
              <a:rPr lang="en-US" sz="3200" spc="-300" dirty="0" err="1" smtClean="0"/>
              <a:t>dU</a:t>
            </a:r>
            <a:r>
              <a:rPr lang="en-US" sz="3200" spc="-300" dirty="0" smtClean="0"/>
              <a:t> + </a:t>
            </a:r>
            <a:r>
              <a:rPr lang="en-US" sz="3200" spc="-300" dirty="0" err="1" smtClean="0"/>
              <a:t>dW</a:t>
            </a:r>
            <a:r>
              <a:rPr lang="bn-BD" sz="3200" spc="-300" dirty="0" smtClean="0"/>
              <a:t> </a:t>
            </a:r>
            <a:endParaRPr lang="en-US" sz="3200" spc="-3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2895600"/>
            <a:ext cx="9144000" cy="1490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bn-BD" sz="3200" spc="-300" dirty="0" smtClean="0"/>
              <a:t>কিন্তু রুদ্ধতাপীয় প্রক্রিয়ার ক্ষেত্রে,</a:t>
            </a:r>
            <a:endParaRPr lang="en-US" sz="3200" spc="-300" dirty="0" smtClean="0"/>
          </a:p>
          <a:p>
            <a:pPr>
              <a:lnSpc>
                <a:spcPct val="150000"/>
              </a:lnSpc>
            </a:pPr>
            <a:r>
              <a:rPr lang="bn-BD" sz="3200" spc="-300" dirty="0" smtClean="0"/>
              <a:t> </a:t>
            </a:r>
            <a:r>
              <a:rPr lang="en-US" sz="3200" spc="-300" dirty="0" smtClean="0"/>
              <a:t>			</a:t>
            </a:r>
            <a:r>
              <a:rPr lang="en-US" sz="3200" spc="-300" dirty="0" err="1" smtClean="0"/>
              <a:t>dQ</a:t>
            </a:r>
            <a:r>
              <a:rPr lang="en-US" sz="3200" spc="-300" dirty="0" smtClean="0"/>
              <a:t> = 0</a:t>
            </a:r>
            <a:endParaRPr lang="en-US" sz="3200" spc="-300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4343400"/>
            <a:ext cx="670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200" dirty="0" smtClean="0"/>
              <a:t>সুতরাং </a:t>
            </a:r>
            <a:r>
              <a:rPr lang="en-US" sz="3200" dirty="0" smtClean="0"/>
              <a:t>	0 = </a:t>
            </a:r>
            <a:r>
              <a:rPr lang="en-US" sz="3200" dirty="0" err="1" smtClean="0"/>
              <a:t>dU</a:t>
            </a:r>
            <a:r>
              <a:rPr lang="en-US" sz="3200" dirty="0" smtClean="0"/>
              <a:t> + </a:t>
            </a:r>
            <a:r>
              <a:rPr lang="en-US" sz="3200" dirty="0" err="1" smtClean="0"/>
              <a:t>dW</a:t>
            </a:r>
            <a:endParaRPr lang="en-US" sz="3200" dirty="0" smtClean="0"/>
          </a:p>
          <a:p>
            <a:r>
              <a:rPr lang="en-US" sz="3200" dirty="0" smtClean="0"/>
              <a:t>		</a:t>
            </a:r>
            <a:r>
              <a:rPr lang="bn-BD" sz="3200" dirty="0" smtClean="0"/>
              <a:t>বা, </a:t>
            </a:r>
            <a:r>
              <a:rPr lang="en-US" sz="3200" dirty="0" err="1" smtClean="0"/>
              <a:t>dW</a:t>
            </a:r>
            <a:r>
              <a:rPr lang="en-US" sz="3200" dirty="0" smtClean="0"/>
              <a:t> = - </a:t>
            </a:r>
            <a:r>
              <a:rPr lang="en-US" sz="3200" dirty="0" err="1" smtClean="0"/>
              <a:t>dU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" y="5638800"/>
            <a:ext cx="8305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200" spc="-300" dirty="0" smtClean="0">
                <a:solidFill>
                  <a:schemeClr val="accent2">
                    <a:lumMod val="75000"/>
                  </a:schemeClr>
                </a:solidFill>
              </a:rPr>
              <a:t>রুদ্ধতাপীয় প্রক্রিয়ার ক্ষেত্রে কাজ ও অন্তস্থশক্তির পরিবর্তন সমান।  </a:t>
            </a:r>
            <a:endParaRPr lang="en-US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/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bn-BD" b="1" dirty="0" smtClean="0">
                <a:solidFill>
                  <a:srgbClr val="00B050"/>
                </a:solidFill>
              </a:rPr>
              <a:t>তাপ </a:t>
            </a:r>
            <a:r>
              <a:rPr lang="bn-BD" b="1" dirty="0">
                <a:solidFill>
                  <a:srgbClr val="00B050"/>
                </a:solidFill>
              </a:rPr>
              <a:t>গতিবিদ্যা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1219200"/>
            <a:ext cx="9144000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bn-BD" sz="4000" i="1" kern="800" spc="-300" dirty="0" smtClean="0">
                <a:solidFill>
                  <a:srgbClr val="0070C0"/>
                </a:solidFill>
                <a:latin typeface="Aharoni" pitchFamily="2" charset="-79"/>
              </a:rPr>
              <a:t>রুদ্ধতাপীয় প্রক্রিয়া</a:t>
            </a:r>
            <a:r>
              <a:rPr lang="bn-BD" sz="4000" i="1" kern="800" spc="-300" dirty="0" smtClean="0">
                <a:solidFill>
                  <a:srgbClr val="0070C0"/>
                </a:solidFill>
              </a:rPr>
              <a:t> </a:t>
            </a:r>
            <a:endParaRPr lang="en-US" sz="4000" i="1" kern="800" spc="-3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H:\Image\adibatic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362200"/>
            <a:ext cx="3657600" cy="3429000"/>
          </a:xfrm>
          <a:prstGeom prst="rect">
            <a:avLst/>
          </a:prstGeom>
          <a:noFill/>
        </p:spPr>
      </p:pic>
      <p:pic>
        <p:nvPicPr>
          <p:cNvPr id="1027" name="Picture 3" descr="H:\Image\adibati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2362200"/>
            <a:ext cx="4034724" cy="35052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838200" y="55626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 smtClean="0"/>
              <a:t>অন্তরক পদার্থ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19800" y="60198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 smtClean="0"/>
              <a:t>অন্তরক পদার্থ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rot="16200000" flipH="1">
            <a:off x="647700" y="5295900"/>
            <a:ext cx="381000" cy="3048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2438400" y="5334000"/>
            <a:ext cx="228600" cy="2286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6200000" flipH="1">
            <a:off x="5905500" y="5753100"/>
            <a:ext cx="381000" cy="3048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 flipV="1">
            <a:off x="7620001" y="5791200"/>
            <a:ext cx="304800" cy="2286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371600" y="26670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 smtClean="0">
                <a:solidFill>
                  <a:schemeClr val="accent2">
                    <a:lumMod val="50000"/>
                  </a:schemeClr>
                </a:solidFill>
              </a:rPr>
              <a:t>রুদ্ধতাপীয় প্রসারণ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77000" y="27432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 smtClean="0">
                <a:solidFill>
                  <a:schemeClr val="accent2">
                    <a:lumMod val="50000"/>
                  </a:schemeClr>
                </a:solidFill>
              </a:rPr>
              <a:t>রুদ্ধতাপীয় সংকোচন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7" grpId="0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1219200"/>
            <a:ext cx="9144000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bn-BD" sz="4000" i="1" kern="800" spc="-300" dirty="0" smtClean="0">
                <a:solidFill>
                  <a:srgbClr val="0070C0"/>
                </a:solidFill>
                <a:latin typeface="Aharoni" pitchFamily="2" charset="-79"/>
              </a:rPr>
              <a:t>রুদ্ধতাপীয় প্রক্রিয়া</a:t>
            </a:r>
            <a:r>
              <a:rPr lang="bn-BD" sz="4000" i="1" kern="800" spc="-300" dirty="0" smtClean="0">
                <a:solidFill>
                  <a:srgbClr val="0070C0"/>
                </a:solidFill>
              </a:rPr>
              <a:t> </a:t>
            </a:r>
            <a:endParaRPr lang="en-US" sz="4000" i="1" kern="800" spc="-300" dirty="0">
              <a:solidFill>
                <a:srgbClr val="0070C0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/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bn-BD" b="1" dirty="0" smtClean="0">
                <a:solidFill>
                  <a:srgbClr val="00B050"/>
                </a:solidFill>
              </a:rPr>
              <a:t>তাপ </a:t>
            </a:r>
            <a:r>
              <a:rPr lang="bn-BD" b="1" dirty="0">
                <a:solidFill>
                  <a:srgbClr val="00B050"/>
                </a:solidFill>
              </a:rPr>
              <a:t>গতিবিদ্যা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2037375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bn-BD" sz="2800" spc="-300" dirty="0" smtClean="0"/>
              <a:t>রুদ্ধতাপীয় প্রক্রিয়ায় ক্ষেত্রে চাপ বনাম</a:t>
            </a:r>
            <a:r>
              <a:rPr lang="en-US" sz="2800" spc="-300" dirty="0" smtClean="0"/>
              <a:t> </a:t>
            </a:r>
            <a:r>
              <a:rPr lang="bn-BD" sz="2800" spc="-300" dirty="0" smtClean="0"/>
              <a:t>আয়তন </a:t>
            </a:r>
            <a:r>
              <a:rPr lang="en-US" sz="2800" spc="-300" dirty="0" smtClean="0"/>
              <a:t>    </a:t>
            </a:r>
            <a:r>
              <a:rPr lang="bn-BD" sz="2800" spc="-300" dirty="0" smtClean="0"/>
              <a:t>এর   লেখচিত্রঃ</a:t>
            </a:r>
            <a:endParaRPr lang="en-US" sz="2800" spc="-300" dirty="0"/>
          </a:p>
        </p:txBody>
      </p:sp>
      <p:pic>
        <p:nvPicPr>
          <p:cNvPr id="6" name="Picture 5" descr="adibatic.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1361" y="2743200"/>
            <a:ext cx="5007239" cy="41148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410200" y="4419600"/>
            <a:ext cx="26436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n-BD" sz="2400" spc="-300" dirty="0" smtClean="0"/>
              <a:t>রুদ্ধতাপীয় লেখ 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 rot="10800000" flipV="1">
            <a:off x="5181600" y="4876799"/>
            <a:ext cx="685800" cy="6095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/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bn-BD" b="1" dirty="0" smtClean="0">
                <a:solidFill>
                  <a:srgbClr val="00B050"/>
                </a:solidFill>
              </a:rPr>
              <a:t>তাপ </a:t>
            </a:r>
            <a:r>
              <a:rPr lang="bn-BD" b="1" dirty="0">
                <a:solidFill>
                  <a:srgbClr val="00B050"/>
                </a:solidFill>
              </a:rPr>
              <a:t>গতিবিদ্যা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1219200"/>
            <a:ext cx="9144000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bn-BD" sz="4000" i="1" kern="800" spc="-300" dirty="0" smtClean="0">
                <a:solidFill>
                  <a:srgbClr val="0070C0"/>
                </a:solidFill>
                <a:latin typeface="Aharoni" pitchFamily="2" charset="-79"/>
              </a:rPr>
              <a:t>রুদ্ধতাপীয় প্রক্রিয়া</a:t>
            </a:r>
            <a:r>
              <a:rPr lang="bn-BD" sz="4000" i="1" kern="800" spc="-300" dirty="0" smtClean="0">
                <a:solidFill>
                  <a:srgbClr val="0070C0"/>
                </a:solidFill>
              </a:rPr>
              <a:t> </a:t>
            </a:r>
            <a:endParaRPr lang="en-US" sz="4000" i="1" kern="800" spc="-3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1752600"/>
            <a:ext cx="8991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bn-BD" sz="2400" spc="-300" dirty="0" smtClean="0"/>
              <a:t>রুদ্ধতাপীয়</a:t>
            </a:r>
            <a:r>
              <a:rPr lang="bn-BD" sz="2400" spc="-300" dirty="0" smtClean="0">
                <a:solidFill>
                  <a:srgbClr val="00B050"/>
                </a:solidFill>
              </a:rPr>
              <a:t> প্রসারনের </a:t>
            </a:r>
            <a:r>
              <a:rPr lang="bn-BD" sz="2400" spc="-300" dirty="0" smtClean="0"/>
              <a:t>সময়    সিস্টেম কর্তৃক</a:t>
            </a:r>
            <a:r>
              <a:rPr lang="en-US" sz="2400" spc="-300" dirty="0" smtClean="0"/>
              <a:t> </a:t>
            </a:r>
            <a:r>
              <a:rPr lang="bn-BD" sz="2400" spc="-300" dirty="0" smtClean="0"/>
              <a:t>সম্পাদিত</a:t>
            </a:r>
            <a:r>
              <a:rPr lang="en-US" sz="2400" spc="-300" dirty="0" smtClean="0"/>
              <a:t> </a:t>
            </a:r>
            <a:r>
              <a:rPr lang="bn-BD" sz="2400" spc="-300" dirty="0" smtClean="0"/>
              <a:t>কাজ সিস্টেমের অভ্যন্তরীণ শক্তি দ্বারা সম্পাদিত হয়   বলে সিস্টেমের অভ্যন্তরীণ শক্তি  হ্রাস পায় অর্থাৎ </a:t>
            </a:r>
            <a:r>
              <a:rPr lang="bn-BD" sz="2400" spc="-300" dirty="0" smtClean="0">
                <a:solidFill>
                  <a:srgbClr val="00B050"/>
                </a:solidFill>
              </a:rPr>
              <a:t>সিস্টেম শীতল হয়।</a:t>
            </a:r>
            <a:r>
              <a:rPr lang="bn-BD" sz="2400" spc="-300" dirty="0" smtClean="0"/>
              <a:t>  </a:t>
            </a:r>
          </a:p>
          <a:p>
            <a:pPr>
              <a:lnSpc>
                <a:spcPct val="150000"/>
              </a:lnSpc>
            </a:pPr>
            <a:endParaRPr lang="bn-BD" sz="2400" spc="-300" dirty="0" smtClean="0"/>
          </a:p>
          <a:p>
            <a:pPr>
              <a:lnSpc>
                <a:spcPct val="150000"/>
              </a:lnSpc>
            </a:pPr>
            <a:r>
              <a:rPr lang="bn-BD" sz="2400" spc="-300" dirty="0" smtClean="0"/>
              <a:t>আবার রুদ্ধতাপীয়  </a:t>
            </a:r>
            <a:r>
              <a:rPr lang="bn-BD" sz="2400" spc="-300" dirty="0" smtClean="0">
                <a:solidFill>
                  <a:srgbClr val="C00000"/>
                </a:solidFill>
              </a:rPr>
              <a:t>সংকোচনের </a:t>
            </a:r>
            <a:r>
              <a:rPr lang="bn-BD" sz="2400" spc="-300" dirty="0" smtClean="0"/>
              <a:t> সময়   বাইরে থেকে শক্তি সরবরাহ  সিস্টেমের উপর   কাজ সম্পাদিত হয়  বলে সিস্টেমের অভ্যন্তরীণ শক্তি বৃদ্ধি পায়  অর্থাৎ </a:t>
            </a:r>
            <a:r>
              <a:rPr lang="bn-BD" sz="2400" spc="-300" dirty="0" smtClean="0">
                <a:solidFill>
                  <a:srgbClr val="C00000"/>
                </a:solidFill>
              </a:rPr>
              <a:t>সিস্টেম উষ্ণ হয়। </a:t>
            </a:r>
          </a:p>
          <a:p>
            <a:endParaRPr lang="bn-BD" sz="2400" dirty="0" smtClean="0"/>
          </a:p>
          <a:p>
            <a:r>
              <a:rPr lang="bn-BD" sz="2400" dirty="0" smtClean="0"/>
              <a:t> </a:t>
            </a:r>
          </a:p>
          <a:p>
            <a:endParaRPr lang="bn-BD" sz="2400" dirty="0" smtClean="0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114800"/>
            <a:ext cx="9144000" cy="1588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/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bn-BD" b="1" dirty="0" smtClean="0">
                <a:solidFill>
                  <a:srgbClr val="00B050"/>
                </a:solidFill>
              </a:rPr>
              <a:t>তাপ </a:t>
            </a:r>
            <a:r>
              <a:rPr lang="bn-BD" b="1" dirty="0">
                <a:solidFill>
                  <a:srgbClr val="00B050"/>
                </a:solidFill>
              </a:rPr>
              <a:t>গতিবিদ্যা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1219200"/>
            <a:ext cx="9144000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bn-BD" sz="4000" i="1" dirty="0" smtClean="0">
                <a:solidFill>
                  <a:schemeClr val="accent5">
                    <a:lumMod val="50000"/>
                  </a:schemeClr>
                </a:solidFill>
              </a:rPr>
              <a:t>গাণিতিক সমস্যাবলী </a:t>
            </a:r>
            <a:endParaRPr lang="en-US" sz="40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2105085"/>
            <a:ext cx="9067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bn-BD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পিস্টন সংযুক্ত একটি সিলিন্ডারে কিছু গ্যাস আবদ্ধ আছে ।  গ্যাসের চাপ </a:t>
            </a:r>
            <a:r>
              <a:rPr lang="en-US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</a:t>
            </a:r>
            <a:r>
              <a:rPr lang="bn-BD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</a:t>
            </a:r>
            <a:r>
              <a:rPr lang="bn-BD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</a:t>
            </a:r>
            <a:r>
              <a:rPr lang="bn-BD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en-US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Pa</a:t>
            </a:r>
            <a:r>
              <a:rPr lang="bn-BD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en-US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bn-BD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bn-BD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এ   স্থির রেখে সিস্টেমে </a:t>
            </a:r>
            <a:r>
              <a:rPr lang="en-US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bn-BD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r>
              <a:rPr lang="bn-BD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</a:t>
            </a:r>
            <a:r>
              <a:rPr lang="bn-BD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en-US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 </a:t>
            </a:r>
            <a:r>
              <a:rPr lang="bn-BD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তাপশক্তি খুব ধীরে ধীরে সরবরাহ করা হল ।  সিস্টেমটির আয়তন          সমচাপ  প্রক্রিয়ায় </a:t>
            </a:r>
            <a:r>
              <a:rPr lang="en-US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2.</a:t>
            </a:r>
            <a:r>
              <a:rPr lang="bn-BD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</a:t>
            </a:r>
            <a:r>
              <a:rPr lang="bn-BD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</a:t>
            </a:r>
            <a:r>
              <a:rPr lang="bn-BD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bn-BD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</a:t>
            </a:r>
            <a:r>
              <a:rPr lang="en-US" sz="2400" spc="-3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r>
              <a:rPr lang="en-US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bn-BD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থেকে প্রসারিত হয়ে </a:t>
            </a:r>
            <a:r>
              <a:rPr lang="en-US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r>
              <a:rPr lang="bn-BD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r>
              <a:rPr lang="bn-BD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en-US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7</a:t>
            </a:r>
            <a:r>
              <a:rPr lang="bn-BD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</a:t>
            </a:r>
            <a:r>
              <a:rPr lang="bn-BD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</a:t>
            </a:r>
            <a:r>
              <a:rPr lang="en-US" sz="2400" spc="-3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r>
              <a:rPr lang="bn-BD" sz="2400" spc="-3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bn-BD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হল। </a:t>
            </a:r>
          </a:p>
          <a:p>
            <a:pPr>
              <a:lnSpc>
                <a:spcPct val="150000"/>
              </a:lnSpc>
            </a:pPr>
            <a:endParaRPr lang="bn-BD" sz="2400" spc="-3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bn-BD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ক) সমচাপ   প্রক্রিয়ায় গ্যাস প্রসারণের ফলে কৃতকাজ নির্ণয় কর।</a:t>
            </a:r>
          </a:p>
          <a:p>
            <a:pPr>
              <a:lnSpc>
                <a:spcPct val="150000"/>
              </a:lnSpc>
            </a:pPr>
            <a:r>
              <a:rPr lang="bn-BD" sz="2400" spc="-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খ) সিস্টেমের অভ্যন্তরীণ শক্তির পরিবর্তন নির্ণয় কর।</a:t>
            </a:r>
            <a:endParaRPr lang="en-US" sz="2400" spc="-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/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bn-BD" b="1" dirty="0" smtClean="0">
                <a:solidFill>
                  <a:srgbClr val="00B050"/>
                </a:solidFill>
              </a:rPr>
              <a:t>তাপ </a:t>
            </a:r>
            <a:r>
              <a:rPr lang="bn-BD" b="1" dirty="0">
                <a:solidFill>
                  <a:srgbClr val="00B050"/>
                </a:solidFill>
              </a:rPr>
              <a:t>গতিবিদ্যা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1219200"/>
            <a:ext cx="9144000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bn-BD" sz="4000" i="1" kern="800" spc="-300" dirty="0" smtClean="0">
                <a:solidFill>
                  <a:srgbClr val="0070C0"/>
                </a:solidFill>
                <a:latin typeface="Aharoni" pitchFamily="2" charset="-79"/>
              </a:rPr>
              <a:t>আলোচ্য পাঠ যাচাই </a:t>
            </a:r>
            <a:endParaRPr lang="en-US" sz="4000" i="1" kern="800" spc="-3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598003"/>
            <a:ext cx="9144000" cy="7514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bn-BD" sz="3200" spc="-300" dirty="0" smtClean="0">
                <a:solidFill>
                  <a:schemeClr val="accent6">
                    <a:lumMod val="50000"/>
                  </a:schemeClr>
                </a:solidFill>
                <a:latin typeface="Vrinda" charset="0"/>
                <a:ea typeface="Calibri" pitchFamily="34" charset="0"/>
                <a:cs typeface="Times New Roman" pitchFamily="18" charset="0"/>
              </a:rPr>
              <a:t>           </a:t>
            </a:r>
            <a:r>
              <a:rPr lang="en-US" sz="3200" spc="-300" dirty="0" err="1" smtClean="0">
                <a:solidFill>
                  <a:schemeClr val="accent6">
                    <a:lumMod val="50000"/>
                  </a:schemeClr>
                </a:solidFill>
                <a:latin typeface="Vrinda" charset="0"/>
                <a:ea typeface="Calibri" pitchFamily="34" charset="0"/>
                <a:cs typeface="Times New Roman" pitchFamily="18" charset="0"/>
              </a:rPr>
              <a:t>সমোষ্ণ</a:t>
            </a:r>
            <a:r>
              <a:rPr lang="en-US" sz="3200" spc="-300" dirty="0" smtClean="0">
                <a:solidFill>
                  <a:schemeClr val="accent6">
                    <a:lumMod val="50000"/>
                  </a:schemeClr>
                </a:solidFill>
                <a:latin typeface="Vrinda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200" spc="-300" dirty="0" err="1" smtClean="0">
                <a:solidFill>
                  <a:schemeClr val="accent6">
                    <a:lumMod val="50000"/>
                  </a:schemeClr>
                </a:solidFill>
                <a:latin typeface="Vrinda" charset="0"/>
                <a:ea typeface="Calibri" pitchFamily="34" charset="0"/>
                <a:cs typeface="Times New Roman" pitchFamily="18" charset="0"/>
              </a:rPr>
              <a:t>প্রক্রিয়া</a:t>
            </a:r>
            <a:r>
              <a:rPr lang="bn-BD" sz="3200" spc="-300" dirty="0" smtClean="0">
                <a:solidFill>
                  <a:schemeClr val="accent6">
                    <a:lumMod val="50000"/>
                  </a:schemeClr>
                </a:solidFill>
                <a:latin typeface="Vrinda" charset="0"/>
                <a:ea typeface="Calibri" pitchFamily="34" charset="0"/>
                <a:cs typeface="Times New Roman" pitchFamily="18" charset="0"/>
              </a:rPr>
              <a:t> কাকে বলে? </a:t>
            </a:r>
            <a:endParaRPr lang="en-US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561582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bn-BD" sz="3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3200" spc="-300" dirty="0" err="1" smtClean="0">
                <a:solidFill>
                  <a:schemeClr val="accent3">
                    <a:lumMod val="50000"/>
                  </a:schemeClr>
                </a:solidFill>
                <a:latin typeface="Vrinda" charset="0"/>
                <a:ea typeface="Calibri" pitchFamily="34" charset="0"/>
                <a:cs typeface="Times New Roman" pitchFamily="18" charset="0"/>
              </a:rPr>
              <a:t>সমোষ্ণ</a:t>
            </a:r>
            <a:r>
              <a:rPr lang="en-US" sz="3200" spc="-300" dirty="0" smtClean="0">
                <a:solidFill>
                  <a:schemeClr val="accent3">
                    <a:lumMod val="50000"/>
                  </a:schemeClr>
                </a:solidFill>
                <a:latin typeface="Vrinda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200" spc="-300" dirty="0" err="1" smtClean="0">
                <a:solidFill>
                  <a:schemeClr val="accent3">
                    <a:lumMod val="50000"/>
                  </a:schemeClr>
                </a:solidFill>
                <a:latin typeface="Vrinda" charset="0"/>
                <a:ea typeface="Calibri" pitchFamily="34" charset="0"/>
                <a:cs typeface="Times New Roman" pitchFamily="18" charset="0"/>
              </a:rPr>
              <a:t>প্রক্রিয়া</a:t>
            </a:r>
            <a:r>
              <a:rPr lang="bn-BD" sz="3200" spc="-300" dirty="0" smtClean="0">
                <a:solidFill>
                  <a:schemeClr val="accent3">
                    <a:lumMod val="50000"/>
                  </a:schemeClr>
                </a:solidFill>
                <a:latin typeface="Vrinda" charset="0"/>
                <a:ea typeface="Calibri" pitchFamily="34" charset="0"/>
                <a:cs typeface="Times New Roman" pitchFamily="18" charset="0"/>
              </a:rPr>
              <a:t> ও   রুদ্ধতাপীয় প্রক্রিয়ার মধ্যে পার্থক্য কী? </a:t>
            </a:r>
            <a:endParaRPr lang="en-US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/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bn-BD" b="1" dirty="0" smtClean="0">
                <a:solidFill>
                  <a:srgbClr val="00B050"/>
                </a:solidFill>
              </a:rPr>
              <a:t>তাপ </a:t>
            </a:r>
            <a:r>
              <a:rPr lang="bn-BD" b="1" dirty="0">
                <a:solidFill>
                  <a:srgbClr val="00B050"/>
                </a:solidFill>
              </a:rPr>
              <a:t>গতিবিদ্যা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400347" y="1447800"/>
            <a:ext cx="3695653" cy="45089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bn-BD" sz="287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?</a:t>
            </a:r>
            <a:r>
              <a:rPr lang="bn-BD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smtClean="0">
                <a:solidFill>
                  <a:srgbClr val="00B050"/>
                </a:solidFill>
              </a:rPr>
              <a:t/>
            </a:r>
            <a:br>
              <a:rPr lang="en-US" b="1" smtClean="0">
                <a:solidFill>
                  <a:srgbClr val="00B050"/>
                </a:solidFill>
              </a:rPr>
            </a:br>
            <a:r>
              <a:rPr lang="bn-BD" b="1" smtClean="0">
                <a:solidFill>
                  <a:srgbClr val="00B050"/>
                </a:solidFill>
              </a:rPr>
              <a:t>তাপ গতিবিদ্যা</a:t>
            </a:r>
            <a:r>
              <a:rPr lang="en-US" smtClean="0"/>
              <a:t/>
            </a:r>
            <a:br>
              <a:rPr lang="en-US" smtClean="0"/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3886200"/>
            <a:ext cx="89154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bn-BD" sz="2700" dirty="0" smtClean="0">
                <a:solidFill>
                  <a:srgbClr val="0070C0"/>
                </a:solidFill>
              </a:rPr>
              <a:t>  তাপ </a:t>
            </a:r>
            <a:r>
              <a:rPr lang="bn-BD" sz="2700" dirty="0">
                <a:solidFill>
                  <a:srgbClr val="0070C0"/>
                </a:solidFill>
              </a:rPr>
              <a:t>ও তাপমাত্রার </a:t>
            </a:r>
            <a:r>
              <a:rPr lang="bn-BD" sz="2700" dirty="0" smtClean="0">
                <a:solidFill>
                  <a:srgbClr val="0070C0"/>
                </a:solidFill>
              </a:rPr>
              <a:t>মধ্যে পার্থক্য কী </a:t>
            </a:r>
            <a:r>
              <a:rPr lang="bn-BD" sz="2700" dirty="0">
                <a:solidFill>
                  <a:srgbClr val="0070C0"/>
                </a:solidFill>
              </a:rPr>
              <a:t>?</a:t>
            </a:r>
            <a:endParaRPr lang="en-US" sz="2700" dirty="0">
              <a:solidFill>
                <a:srgbClr val="0070C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878" y="5130969"/>
            <a:ext cx="6818122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bn-BD" sz="2700" dirty="0" smtClean="0">
                <a:solidFill>
                  <a:schemeClr val="accent2">
                    <a:lumMod val="50000"/>
                  </a:schemeClr>
                </a:solidFill>
              </a:rPr>
              <a:t>  অন্তঃস্থ শক্তি কাকে বলে?</a:t>
            </a:r>
            <a:endParaRPr lang="en-US" sz="2700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1524000"/>
            <a:ext cx="9144000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n-BD" sz="4000" b="1" i="1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পূর্বপাঠ</a:t>
            </a:r>
            <a:r>
              <a:rPr kumimoji="0" lang="bn-BD" sz="4000" b="1" i="1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 যাচাই 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/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bn-BD" b="1" dirty="0" smtClean="0">
                <a:solidFill>
                  <a:srgbClr val="00B050"/>
                </a:solidFill>
              </a:rPr>
              <a:t>তাপ </a:t>
            </a:r>
            <a:r>
              <a:rPr lang="bn-BD" b="1" dirty="0">
                <a:solidFill>
                  <a:srgbClr val="00B050"/>
                </a:solidFill>
              </a:rPr>
              <a:t>গতিবিদ্যা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371600"/>
            <a:ext cx="9144000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bn-BD" sz="4000" i="1" dirty="0" smtClean="0">
                <a:solidFill>
                  <a:schemeClr val="accent1">
                    <a:lumMod val="75000"/>
                  </a:schemeClr>
                </a:solidFill>
              </a:rPr>
              <a:t>বাড়ীর কাজ</a:t>
            </a:r>
            <a:endParaRPr lang="en-US" sz="40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949476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spc="-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r>
              <a:rPr lang="bn-BD" sz="2400" spc="-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একটি সিলিন্ডারের মধ্যে রাখা কিছু গ্যাস</a:t>
            </a:r>
            <a:r>
              <a:rPr lang="en-US" sz="2400" spc="-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bn-BD" sz="2400" spc="-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পরিবেশ থেকে</a:t>
            </a:r>
            <a:endParaRPr lang="en-US" sz="2400" spc="-3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bn-BD" sz="2400" spc="-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800 J </a:t>
            </a:r>
            <a:r>
              <a:rPr lang="bn-BD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bn-BD" sz="2400" spc="-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তাপশক্তি শোষণ করায় গ্যাসের অভ্যন্তরীণ শক্তি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500 J </a:t>
            </a:r>
            <a:r>
              <a:rPr lang="bn-BD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bn-BD" sz="2400" spc="-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বৃদ্ধি পেল। গ্যাস কর্তৃক পরিবেশের ওপর </a:t>
            </a:r>
            <a:r>
              <a:rPr lang="en-US" sz="2400" spc="-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</a:t>
            </a:r>
            <a:r>
              <a:rPr lang="bn-BD" sz="2400" spc="-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কৃত কাজের পরিমাণ নির্ণয় কর।</a:t>
            </a:r>
            <a:endParaRPr lang="en-US" sz="2400" spc="-3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0"/>
            <a:ext cx="9144000" cy="2667000"/>
          </a:xfrm>
        </p:spPr>
        <p:txBody>
          <a:bodyPr>
            <a:noAutofit/>
          </a:bodyPr>
          <a:lstStyle/>
          <a:p>
            <a:r>
              <a:rPr lang="bn-BD" sz="13800" dirty="0" smtClean="0">
                <a:solidFill>
                  <a:srgbClr val="00B050"/>
                </a:solidFill>
                <a:latin typeface="Bell MT" pitchFamily="18" charset="0"/>
              </a:rPr>
              <a:t> ধন্যবাদ </a:t>
            </a:r>
            <a:endParaRPr lang="en-US" sz="13800" dirty="0">
              <a:solidFill>
                <a:srgbClr val="00B050"/>
              </a:solidFill>
              <a:latin typeface="Bell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/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bn-BD" b="1" dirty="0" smtClean="0">
                <a:solidFill>
                  <a:srgbClr val="00B050"/>
                </a:solidFill>
              </a:rPr>
              <a:t>তাপ </a:t>
            </a:r>
            <a:r>
              <a:rPr lang="bn-BD" b="1" dirty="0">
                <a:solidFill>
                  <a:srgbClr val="00B050"/>
                </a:solidFill>
              </a:rPr>
              <a:t>গতিবিদ্যা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209800"/>
            <a:ext cx="91440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n-BD" sz="2600" u="sng" dirty="0" smtClean="0"/>
              <a:t>আজকের ক্লাশ দুইটি </a:t>
            </a:r>
            <a:r>
              <a:rPr lang="bn-BD" sz="2600" u="sng" dirty="0"/>
              <a:t>ভাগে </a:t>
            </a:r>
            <a:r>
              <a:rPr lang="bn-BD" sz="2600" u="sng" dirty="0" smtClean="0"/>
              <a:t>বিভক্ত করা  হলোঃ</a:t>
            </a:r>
            <a:endParaRPr lang="en-US" sz="2600" u="sng" dirty="0"/>
          </a:p>
        </p:txBody>
      </p:sp>
      <p:sp>
        <p:nvSpPr>
          <p:cNvPr id="15" name="Rectangle 14"/>
          <p:cNvSpPr/>
          <p:nvPr/>
        </p:nvSpPr>
        <p:spPr>
          <a:xfrm>
            <a:off x="0" y="3505200"/>
            <a:ext cx="9144000" cy="1140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Font typeface="Wingdings" pitchFamily="2" charset="2"/>
              <a:buChar char="q"/>
            </a:pPr>
            <a:r>
              <a:rPr lang="bn-BD" sz="2400" spc="-300" dirty="0" smtClean="0">
                <a:solidFill>
                  <a:schemeClr val="tx2">
                    <a:lumMod val="75000"/>
                  </a:schemeClr>
                </a:solidFill>
              </a:rPr>
              <a:t>   বিভিন্ন তাপগতীয় প্রক্রিয়া (  সমোষ্ণ প্রক্রিয়া, </a:t>
            </a:r>
            <a:r>
              <a:rPr lang="en-US" sz="2400" spc="-3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সমচাপ</a:t>
            </a:r>
            <a:r>
              <a:rPr lang="en-US" sz="2400" spc="-3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spc="-3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প্রক্রিয়া</a:t>
            </a:r>
            <a:r>
              <a:rPr lang="bn-BD" sz="2400" spc="-3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n-US" sz="2400" spc="-300" dirty="0" err="1" smtClean="0">
                <a:solidFill>
                  <a:schemeClr val="accent2">
                    <a:lumMod val="75000"/>
                  </a:schemeClr>
                </a:solidFill>
                <a:latin typeface="Vrinda" charset="0"/>
                <a:ea typeface="Calibri" pitchFamily="34" charset="0"/>
                <a:cs typeface="Times New Roman" pitchFamily="18" charset="0"/>
              </a:rPr>
              <a:t>রুদ্ধতাপীয়</a:t>
            </a:r>
            <a:r>
              <a:rPr lang="en-US" sz="2400" spc="-300" dirty="0" smtClean="0">
                <a:solidFill>
                  <a:schemeClr val="accent2">
                    <a:lumMod val="75000"/>
                  </a:schemeClr>
                </a:solidFill>
                <a:latin typeface="Vrinda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spc="-300" dirty="0" err="1" smtClean="0">
                <a:solidFill>
                  <a:schemeClr val="accent2">
                    <a:lumMod val="75000"/>
                  </a:schemeClr>
                </a:solidFill>
                <a:latin typeface="Vrinda" charset="0"/>
                <a:ea typeface="Calibri" pitchFamily="34" charset="0"/>
                <a:cs typeface="Times New Roman" pitchFamily="18" charset="0"/>
              </a:rPr>
              <a:t>প্রক্রিয়া</a:t>
            </a:r>
            <a:r>
              <a:rPr lang="bn-BD" sz="2400" dirty="0" smtClean="0">
                <a:solidFill>
                  <a:schemeClr val="accent2">
                    <a:lumMod val="75000"/>
                  </a:schemeClr>
                </a:solidFill>
                <a:latin typeface="Vrinda" charset="0"/>
                <a:ea typeface="Calibri" pitchFamily="34" charset="0"/>
                <a:cs typeface="Times New Roman" pitchFamily="18" charset="0"/>
              </a:rPr>
              <a:t>) 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76200" y="5791200"/>
            <a:ext cx="44791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bn-BD" sz="24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গাণিতিক সমস্যাবলী</a:t>
            </a:r>
            <a:r>
              <a:rPr kumimoji="0" lang="bn-BD" sz="2400" b="0" i="0" u="none" strike="noStrike" cap="none" normalizeH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  <p:bldP spid="61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/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bn-BD" b="1" dirty="0" smtClean="0">
                <a:solidFill>
                  <a:srgbClr val="00B050"/>
                </a:solidFill>
              </a:rPr>
              <a:t>তাপ </a:t>
            </a:r>
            <a:r>
              <a:rPr lang="bn-BD" b="1" dirty="0">
                <a:solidFill>
                  <a:srgbClr val="00B050"/>
                </a:solidFill>
              </a:rPr>
              <a:t>গতিবিদ্যা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2286000"/>
            <a:ext cx="9144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kumimoji="0" lang="en-US" sz="4000" b="0" i="0" u="none" strike="noStrike" kern="500" cap="none" spc="-30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যে</a:t>
            </a:r>
            <a:r>
              <a:rPr kumimoji="0" lang="en-US" sz="4000" b="0" i="0" u="none" strike="noStrike" kern="500" cap="none" spc="-300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000" b="0" i="0" u="none" strike="noStrike" kern="500" cap="none" spc="-30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তাপগতীয়</a:t>
            </a:r>
            <a:r>
              <a:rPr kumimoji="0" lang="en-US" sz="4000" b="0" i="0" u="none" strike="noStrike" kern="500" cap="none" spc="-300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000" b="0" i="0" u="none" strike="noStrike" kern="500" cap="none" spc="-30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প্রক্রিয়ায়</a:t>
            </a:r>
            <a:r>
              <a:rPr kumimoji="0" lang="en-US" sz="4000" b="0" i="0" u="none" strike="noStrike" kern="500" cap="none" spc="-300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000" b="0" i="0" u="none" strike="noStrike" kern="500" cap="none" spc="-30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সিস্টেমের</a:t>
            </a:r>
            <a:r>
              <a:rPr kumimoji="0" lang="en-US" sz="4000" b="0" i="0" u="none" strike="noStrike" kern="500" cap="none" spc="-300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000" b="0" i="0" u="none" strike="noStrike" kern="500" cap="none" spc="-300" normalizeH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তাপমাত্রা</a:t>
            </a:r>
            <a:r>
              <a:rPr kumimoji="0" lang="en-US" sz="4000" b="0" i="0" u="none" strike="noStrike" kern="500" cap="none" spc="-300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000" b="0" i="0" u="none" strike="noStrike" kern="500" cap="none" spc="-300" normalizeH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স্থির</a:t>
            </a:r>
            <a:r>
              <a:rPr kumimoji="0" lang="en-US" sz="4000" b="0" i="0" u="none" strike="noStrike" kern="500" cap="none" spc="-300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000" b="0" i="0" u="none" strike="noStrike" kern="500" cap="none" spc="-30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থাকে</a:t>
            </a:r>
            <a:r>
              <a:rPr kumimoji="0" lang="en-US" sz="4000" b="0" i="0" u="none" strike="noStrike" kern="500" cap="none" spc="-300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000" b="0" i="0" u="none" strike="noStrike" kern="500" cap="none" spc="-30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তাকে</a:t>
            </a:r>
            <a:r>
              <a:rPr kumimoji="0" lang="en-US" sz="4000" b="0" i="0" u="none" strike="noStrike" kern="500" cap="none" spc="-300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000" b="0" i="0" u="none" strike="noStrike" kern="500" cap="none" spc="-30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সমোষ্ণ</a:t>
            </a:r>
            <a:r>
              <a:rPr kumimoji="0" lang="en-US" sz="4000" b="0" i="0" u="none" strike="noStrike" kern="500" cap="none" spc="-300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000" b="0" i="0" u="none" strike="noStrike" kern="500" cap="none" spc="-30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প্রক্রিয়া</a:t>
            </a:r>
            <a:r>
              <a:rPr kumimoji="0" lang="en-US" sz="4000" b="0" i="0" u="none" strike="noStrike" kern="500" cap="none" spc="-300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000" b="0" i="0" u="none" strike="noStrike" kern="500" cap="none" spc="-30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বলে</a:t>
            </a:r>
            <a:r>
              <a:rPr kumimoji="0" lang="en-US" sz="4000" b="0" i="0" u="none" strike="noStrike" kern="500" cap="none" spc="-300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।</a:t>
            </a:r>
            <a:endParaRPr kumimoji="0" lang="en-US" sz="4000" b="0" i="0" u="none" strike="noStrike" kern="500" cap="none" spc="-300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1524000"/>
            <a:ext cx="9144000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1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সমোষ্ণ</a:t>
            </a:r>
            <a:r>
              <a:rPr kumimoji="0" lang="en-US" sz="4000" b="1" i="1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000" b="1" i="1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প্রক্রিয়া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/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bn-BD" b="1" dirty="0" smtClean="0">
                <a:solidFill>
                  <a:srgbClr val="00B050"/>
                </a:solidFill>
              </a:rPr>
              <a:t>তাপ </a:t>
            </a:r>
            <a:r>
              <a:rPr lang="bn-BD" b="1" dirty="0">
                <a:solidFill>
                  <a:srgbClr val="00B050"/>
                </a:solidFill>
              </a:rPr>
              <a:t>গতিবিদ্যা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2743200"/>
            <a:ext cx="579838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-30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তাপগতিবিদ্যার</a:t>
            </a:r>
            <a:r>
              <a:rPr kumimoji="0" lang="en-US" sz="2400" b="0" i="0" u="none" strike="noStrike" cap="none" spc="-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bn-BD" sz="2400" b="0" i="0" u="none" strike="noStrike" cap="none" spc="-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প্রথম</a:t>
            </a:r>
            <a:r>
              <a:rPr kumimoji="0" lang="en-US" sz="2400" b="0" i="0" u="none" strike="noStrike" cap="none" spc="-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spc="-30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সূত্র</a:t>
            </a:r>
            <a:r>
              <a:rPr kumimoji="0" lang="en-US" sz="2400" b="0" i="0" u="none" strike="noStrike" cap="none" spc="-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spc="-30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হতে</a:t>
            </a:r>
            <a:r>
              <a:rPr kumimoji="0" lang="en-US" sz="2400" b="0" i="0" u="none" strike="noStrike" cap="none" spc="-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spc="-30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পাই</a:t>
            </a:r>
            <a:r>
              <a:rPr kumimoji="0" lang="en-US" sz="2400" b="0" i="0" u="none" strike="noStrike" cap="none" spc="-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bn-BD" sz="2400" b="0" i="0" u="none" strike="noStrike" cap="none" spc="-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bn-BD" sz="2400" spc="-300" dirty="0">
                <a:latin typeface="Vrinda"/>
                <a:ea typeface="Calibri" pitchFamily="34" charset="0"/>
                <a:cs typeface="Vrinda"/>
              </a:rPr>
              <a:t>	</a:t>
            </a:r>
            <a:r>
              <a:rPr lang="bn-BD" sz="2400" spc="-300" dirty="0" smtClean="0">
                <a:latin typeface="Vrinda"/>
                <a:ea typeface="Calibri" pitchFamily="34" charset="0"/>
                <a:cs typeface="Vrinda"/>
              </a:rPr>
              <a:t>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n-BD" sz="2400" b="0" i="0" u="none" strike="noStrike" cap="none" spc="-300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rinda"/>
                <a:ea typeface="Calibri" pitchFamily="34" charset="0"/>
                <a:cs typeface="Vrinda"/>
              </a:rPr>
              <a:t>	</a:t>
            </a:r>
            <a:r>
              <a:rPr kumimoji="0" lang="bn-BD" sz="2400" b="0" i="0" u="none" strike="noStrike" cap="none" spc="-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/>
                <a:ea typeface="Calibri" pitchFamily="34" charset="0"/>
                <a:cs typeface="Vrinda"/>
              </a:rPr>
              <a:t>		</a:t>
            </a:r>
            <a:r>
              <a:rPr kumimoji="0" lang="en-US" sz="3600" b="0" i="0" u="none" strike="noStrike" cap="none" spc="-30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/>
              </a:rPr>
              <a:t>dQ</a:t>
            </a:r>
            <a:r>
              <a:rPr kumimoji="0" lang="en-US" sz="3600" b="0" i="0" u="none" strike="noStrike" cap="none" spc="-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/>
              </a:rPr>
              <a:t> = </a:t>
            </a:r>
            <a:r>
              <a:rPr kumimoji="0" lang="en-US" sz="3600" b="0" i="0" u="none" strike="noStrike" cap="none" spc="-30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/>
              </a:rPr>
              <a:t>dU</a:t>
            </a:r>
            <a:r>
              <a:rPr kumimoji="0" lang="en-US" sz="3600" b="0" i="0" u="none" strike="noStrike" cap="none" spc="-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/>
              </a:rPr>
              <a:t> + </a:t>
            </a:r>
            <a:r>
              <a:rPr kumimoji="0" lang="en-US" sz="3600" b="0" i="0" u="none" strike="noStrike" cap="none" spc="-30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/>
              </a:rPr>
              <a:t>dW</a:t>
            </a:r>
            <a:endParaRPr kumimoji="0" lang="en-US" sz="3600" b="0" i="0" u="none" strike="noStrike" cap="none" spc="-300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26720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n-BD" sz="2400" spc="-300" dirty="0"/>
              <a:t>সমোষ্ণ প্রক্রিয়ার তাপমাত্রা স্থির থাকায়, </a:t>
            </a:r>
            <a:endParaRPr lang="bn-BD" sz="2400" spc="-300" dirty="0" smtClean="0"/>
          </a:p>
          <a:p>
            <a:r>
              <a:rPr lang="bn-BD" sz="2400" spc="-300" dirty="0"/>
              <a:t>	</a:t>
            </a:r>
            <a:r>
              <a:rPr lang="bn-BD" sz="2400" spc="-300" dirty="0" smtClean="0"/>
              <a:t>		</a:t>
            </a:r>
            <a:r>
              <a:rPr lang="en-US" sz="3600" spc="-300" dirty="0" err="1" smtClean="0"/>
              <a:t>dU</a:t>
            </a:r>
            <a:r>
              <a:rPr lang="en-US" sz="3600" spc="-300" dirty="0" smtClean="0"/>
              <a:t> </a:t>
            </a:r>
            <a:r>
              <a:rPr lang="en-US" sz="3600" spc="-300" dirty="0"/>
              <a:t>= 0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/>
              </a:rPr>
              <a:t>	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84138" cy="190500"/>
          </a:xfrm>
          <a:prstGeom prst="rect">
            <a:avLst/>
          </a:prstGeom>
          <a:noFill/>
        </p:spPr>
      </p:pic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717201" y="5486400"/>
            <a:ext cx="377859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সুতরাং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/>
              </a:rPr>
              <a:t>	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Vrinda"/>
              </a:rPr>
              <a:t>dQ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Vrinda"/>
              </a:rPr>
              <a:t> =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Vrinda"/>
              </a:rPr>
              <a:t>dW</a:t>
            </a:r>
            <a:endParaRPr kumimoji="0" lang="en-US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1524000"/>
            <a:ext cx="9144000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1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সমোষ্ণ</a:t>
            </a:r>
            <a:r>
              <a:rPr kumimoji="0" lang="en-US" sz="4000" b="1" i="1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000" b="1" i="1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প্রক্রিয়া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/>
      <p:bldP spid="6" grpId="0"/>
      <p:bldP spid="194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/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bn-BD" b="1" dirty="0" smtClean="0">
                <a:solidFill>
                  <a:srgbClr val="00B050"/>
                </a:solidFill>
              </a:rPr>
              <a:t>তাপ </a:t>
            </a:r>
            <a:r>
              <a:rPr lang="bn-BD" b="1" dirty="0">
                <a:solidFill>
                  <a:srgbClr val="00B050"/>
                </a:solidFill>
              </a:rPr>
              <a:t>গতিবিদ্যা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1524000"/>
            <a:ext cx="9144000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1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সমোষ্ণ</a:t>
            </a:r>
            <a:r>
              <a:rPr kumimoji="0" lang="en-US" sz="4000" b="1" i="1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000" b="1" i="1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প্রক্রিয়া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685800" y="2743200"/>
            <a:ext cx="7086600" cy="3343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spc="-30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charset="0"/>
                <a:ea typeface="Calibri" pitchFamily="34" charset="0"/>
                <a:cs typeface="Times New Roman" pitchFamily="18" charset="0"/>
              </a:rPr>
              <a:t>সুতরাং</a:t>
            </a:r>
            <a:r>
              <a:rPr kumimoji="0" lang="en-US" sz="3600" b="0" i="0" u="none" strike="noStrike" cap="none" spc="-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spc="-30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charset="0"/>
                <a:ea typeface="Calibri" pitchFamily="34" charset="0"/>
                <a:cs typeface="Times New Roman" pitchFamily="18" charset="0"/>
              </a:rPr>
              <a:t>সমোষ্ণ</a:t>
            </a:r>
            <a:r>
              <a:rPr kumimoji="0" lang="en-US" sz="3600" b="0" i="0" u="none" strike="noStrike" cap="none" spc="-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spc="-30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charset="0"/>
                <a:ea typeface="Calibri" pitchFamily="34" charset="0"/>
                <a:cs typeface="Times New Roman" pitchFamily="18" charset="0"/>
              </a:rPr>
              <a:t>প্রক্রিয়ায়</a:t>
            </a:r>
            <a:r>
              <a:rPr kumimoji="0" lang="en-US" sz="3600" b="0" i="0" u="none" strike="noStrike" cap="none" spc="-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spc="-30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charset="0"/>
                <a:ea typeface="Calibri" pitchFamily="34" charset="0"/>
                <a:cs typeface="Times New Roman" pitchFamily="18" charset="0"/>
              </a:rPr>
              <a:t>কোনো</a:t>
            </a:r>
            <a:r>
              <a:rPr kumimoji="0" lang="en-US" sz="3600" b="0" i="0" u="none" strike="noStrike" cap="none" spc="-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spc="-30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charset="0"/>
                <a:ea typeface="Calibri" pitchFamily="34" charset="0"/>
                <a:cs typeface="Times New Roman" pitchFamily="18" charset="0"/>
              </a:rPr>
              <a:t>সিস্টেম</a:t>
            </a:r>
            <a:r>
              <a:rPr kumimoji="0" lang="en-US" sz="3600" b="0" i="0" u="none" strike="noStrike" cap="none" spc="-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spc="-30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charset="0"/>
                <a:ea typeface="Calibri" pitchFamily="34" charset="0"/>
                <a:cs typeface="Times New Roman" pitchFamily="18" charset="0"/>
              </a:rPr>
              <a:t>কর্তৃক</a:t>
            </a:r>
            <a:r>
              <a:rPr kumimoji="0" lang="en-US" sz="3600" b="0" i="0" u="none" strike="noStrike" cap="none" spc="-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spc="-30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charset="0"/>
                <a:ea typeface="Calibri" pitchFamily="34" charset="0"/>
                <a:cs typeface="Times New Roman" pitchFamily="18" charset="0"/>
              </a:rPr>
              <a:t>কৃত</a:t>
            </a:r>
            <a:r>
              <a:rPr kumimoji="0" lang="en-US" sz="3600" b="0" i="0" u="none" strike="noStrike" cap="none" spc="-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spc="-30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charset="0"/>
                <a:ea typeface="Calibri" pitchFamily="34" charset="0"/>
                <a:cs typeface="Times New Roman" pitchFamily="18" charset="0"/>
              </a:rPr>
              <a:t>কাজ</a:t>
            </a:r>
            <a:r>
              <a:rPr kumimoji="0" lang="en-US" sz="3600" b="0" i="0" u="none" strike="noStrike" cap="none" spc="-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spc="-30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charset="0"/>
                <a:ea typeface="Calibri" pitchFamily="34" charset="0"/>
                <a:cs typeface="Times New Roman" pitchFamily="18" charset="0"/>
              </a:rPr>
              <a:t>সিস্টেমে</a:t>
            </a:r>
            <a:r>
              <a:rPr kumimoji="0" lang="en-US" sz="3600" b="0" i="0" u="none" strike="noStrike" cap="none" spc="-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spc="-30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charset="0"/>
                <a:ea typeface="Calibri" pitchFamily="34" charset="0"/>
                <a:cs typeface="Times New Roman" pitchFamily="18" charset="0"/>
              </a:rPr>
              <a:t>সরবরাহকৃত</a:t>
            </a:r>
            <a:r>
              <a:rPr kumimoji="0" lang="en-US" sz="3600" b="0" i="0" u="none" strike="noStrike" cap="none" spc="-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spc="-30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charset="0"/>
                <a:ea typeface="Calibri" pitchFamily="34" charset="0"/>
                <a:cs typeface="Times New Roman" pitchFamily="18" charset="0"/>
              </a:rPr>
              <a:t>তাপশক্তির</a:t>
            </a:r>
            <a:r>
              <a:rPr kumimoji="0" lang="en-US" sz="3600" b="0" i="0" u="none" strike="noStrike" cap="none" spc="-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spc="-30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rinda" charset="0"/>
                <a:ea typeface="Calibri" pitchFamily="34" charset="0"/>
                <a:cs typeface="Times New Roman" pitchFamily="18" charset="0"/>
              </a:rPr>
              <a:t>সমান</a:t>
            </a:r>
            <a:r>
              <a:rPr kumimoji="0" lang="en-US" sz="3600" b="0" i="0" u="none" strike="noStrike" cap="none" spc="-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rinda" charset="0"/>
                <a:ea typeface="Calibri" pitchFamily="34" charset="0"/>
                <a:cs typeface="Times New Roman" pitchFamily="18" charset="0"/>
              </a:rPr>
              <a:t>।</a:t>
            </a:r>
            <a:endParaRPr kumimoji="0" lang="en-US" sz="5400" b="0" i="0" u="none" strike="noStrike" cap="none" spc="-300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/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bn-BD" b="1" dirty="0" smtClean="0">
                <a:solidFill>
                  <a:srgbClr val="00B050"/>
                </a:solidFill>
              </a:rPr>
              <a:t>তাপ </a:t>
            </a:r>
            <a:r>
              <a:rPr lang="bn-BD" b="1" dirty="0">
                <a:solidFill>
                  <a:srgbClr val="00B050"/>
                </a:solidFill>
              </a:rPr>
              <a:t>গতিবিদ্যা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1676400"/>
            <a:ext cx="9144000" cy="1315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bn-BD" sz="2800" spc="-300" dirty="0" smtClean="0"/>
              <a:t>সমোষ্ণ প্রক্রিয়ায় ক্ষেত্রে চাপ বনাম</a:t>
            </a:r>
            <a:r>
              <a:rPr lang="en-US" sz="2800" spc="-300" dirty="0" smtClean="0"/>
              <a:t> </a:t>
            </a:r>
            <a:r>
              <a:rPr lang="bn-BD" sz="2800" spc="-300" dirty="0" smtClean="0"/>
              <a:t>আয়তন </a:t>
            </a:r>
            <a:r>
              <a:rPr lang="en-US" sz="2800" spc="-300" dirty="0" smtClean="0"/>
              <a:t>    </a:t>
            </a:r>
            <a:r>
              <a:rPr lang="bn-BD" sz="2800" spc="-300" dirty="0" smtClean="0"/>
              <a:t>এর লেখচিত্রঃ</a:t>
            </a:r>
            <a:endParaRPr lang="en-US" sz="2800" spc="-300" dirty="0"/>
          </a:p>
        </p:txBody>
      </p:sp>
      <p:pic>
        <p:nvPicPr>
          <p:cNvPr id="1026" name="Picture 2" descr="H:\Image\p-v diagra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2637502"/>
            <a:ext cx="6248400" cy="382961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86200" y="39624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T= </a:t>
            </a:r>
            <a:r>
              <a:rPr lang="bn-BD" sz="2400" dirty="0" smtClean="0"/>
              <a:t> ধ্রুবক 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733800" y="5879068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000" dirty="0" smtClean="0"/>
              <a:t>আয়তন 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052935" y="4495800"/>
            <a:ext cx="461665" cy="666208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bn-BD" dirty="0" smtClean="0"/>
              <a:t>চাপ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/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bn-BD" b="1" dirty="0" smtClean="0">
                <a:solidFill>
                  <a:srgbClr val="00B050"/>
                </a:solidFill>
              </a:rPr>
              <a:t>তাপ </a:t>
            </a:r>
            <a:r>
              <a:rPr lang="bn-BD" b="1" dirty="0">
                <a:solidFill>
                  <a:srgbClr val="00B050"/>
                </a:solidFill>
              </a:rPr>
              <a:t>গতিবিদ্যা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676400"/>
            <a:ext cx="9144000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1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Vrinda"/>
              </a:rPr>
              <a:t>সমচাপ</a:t>
            </a:r>
            <a:r>
              <a:rPr kumimoji="0" lang="en-US" sz="40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Vrinda"/>
              </a:rPr>
              <a:t> </a:t>
            </a:r>
            <a:r>
              <a:rPr kumimoji="0" lang="en-US" sz="4000" b="1" i="1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Vrinda"/>
              </a:rPr>
              <a:t>প্রক্রিয়া</a:t>
            </a:r>
            <a:endParaRPr kumimoji="0" lang="en-US" sz="4000" b="1" i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3124200"/>
            <a:ext cx="89916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spc="-30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 charset="0"/>
              </a:rPr>
              <a:t>যে</a:t>
            </a:r>
            <a:r>
              <a:rPr kumimoji="0" lang="en-US" sz="3600" b="0" i="0" u="none" strike="noStrike" cap="none" spc="-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 charset="0"/>
              </a:rPr>
              <a:t> </a:t>
            </a:r>
            <a:r>
              <a:rPr kumimoji="0" lang="en-US" sz="3600" b="0" i="0" u="none" strike="noStrike" cap="none" spc="-30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 charset="0"/>
              </a:rPr>
              <a:t>তাপগতীয়</a:t>
            </a:r>
            <a:r>
              <a:rPr kumimoji="0" lang="en-US" sz="3600" b="0" i="0" u="none" strike="noStrike" cap="none" spc="-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 charset="0"/>
              </a:rPr>
              <a:t> </a:t>
            </a:r>
            <a:r>
              <a:rPr kumimoji="0" lang="en-US" sz="3600" b="0" i="0" u="none" strike="noStrike" cap="none" spc="-30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 charset="0"/>
              </a:rPr>
              <a:t>প্রক্রিয়ায়</a:t>
            </a:r>
            <a:r>
              <a:rPr kumimoji="0" lang="en-US" sz="3600" b="0" i="0" u="none" strike="noStrike" cap="none" spc="-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 charset="0"/>
              </a:rPr>
              <a:t> </a:t>
            </a:r>
            <a:r>
              <a:rPr kumimoji="0" lang="en-US" sz="3600" b="0" i="0" u="none" strike="noStrike" cap="none" spc="-30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 charset="0"/>
              </a:rPr>
              <a:t>সিস্টেমের</a:t>
            </a:r>
            <a:r>
              <a:rPr kumimoji="0" lang="en-US" sz="3600" b="0" i="0" u="none" strike="noStrike" cap="none" spc="-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 charset="0"/>
              </a:rPr>
              <a:t> </a:t>
            </a:r>
            <a:r>
              <a:rPr kumimoji="0" lang="en-US" sz="3600" b="0" i="0" u="none" strike="noStrike" cap="none" spc="-300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Vrinda" charset="0"/>
              </a:rPr>
              <a:t>চাপের</a:t>
            </a:r>
            <a:r>
              <a:rPr kumimoji="0" lang="en-US" sz="3600" b="0" i="0" u="none" strike="noStrike" cap="none" spc="-300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Vrinda" charset="0"/>
              </a:rPr>
              <a:t> </a:t>
            </a:r>
            <a:r>
              <a:rPr kumimoji="0" lang="en-US" sz="3600" b="0" i="0" u="none" strike="noStrike" cap="none" spc="-300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Vrinda" charset="0"/>
              </a:rPr>
              <a:t>কোন</a:t>
            </a:r>
            <a:r>
              <a:rPr kumimoji="0" lang="en-US" sz="3600" b="0" i="0" u="none" strike="noStrike" cap="none" spc="-300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Vrinda" charset="0"/>
              </a:rPr>
              <a:t> </a:t>
            </a:r>
            <a:r>
              <a:rPr kumimoji="0" lang="en-US" sz="3600" b="0" i="0" u="none" strike="noStrike" cap="none" spc="-300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Vrinda" charset="0"/>
              </a:rPr>
              <a:t>পরিবর্তন</a:t>
            </a:r>
            <a:r>
              <a:rPr kumimoji="0" lang="en-US" sz="3600" b="0" i="0" u="none" strike="noStrike" cap="none" spc="-300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Vrinda" charset="0"/>
              </a:rPr>
              <a:t> </a:t>
            </a:r>
            <a:r>
              <a:rPr kumimoji="0" lang="en-US" sz="3600" b="0" i="0" u="none" strike="noStrike" cap="none" spc="-300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Vrinda" charset="0"/>
              </a:rPr>
              <a:t>হয়না</a:t>
            </a:r>
            <a:r>
              <a:rPr kumimoji="0" lang="en-US" sz="3600" b="0" i="0" u="none" strike="noStrike" cap="none" spc="-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 charset="0"/>
              </a:rPr>
              <a:t> </a:t>
            </a:r>
            <a:r>
              <a:rPr kumimoji="0" lang="en-US" sz="3600" b="0" i="0" u="none" strike="noStrike" cap="none" spc="-30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 charset="0"/>
              </a:rPr>
              <a:t>তাকে</a:t>
            </a:r>
            <a:r>
              <a:rPr kumimoji="0" lang="en-US" sz="3600" b="0" i="0" u="none" strike="noStrike" cap="none" spc="-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 charset="0"/>
              </a:rPr>
              <a:t> </a:t>
            </a:r>
            <a:r>
              <a:rPr kumimoji="0" lang="en-US" sz="3600" b="0" i="0" u="none" strike="noStrike" cap="none" spc="-30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 charset="0"/>
              </a:rPr>
              <a:t>সমচাপ</a:t>
            </a:r>
            <a:r>
              <a:rPr kumimoji="0" lang="en-US" sz="3600" b="0" i="0" u="none" strike="noStrike" cap="none" spc="-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 charset="0"/>
              </a:rPr>
              <a:t> </a:t>
            </a:r>
            <a:r>
              <a:rPr kumimoji="0" lang="en-US" sz="3600" b="0" i="0" u="none" strike="noStrike" cap="none" spc="-30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 charset="0"/>
              </a:rPr>
              <a:t>প্রক্রিয়া</a:t>
            </a:r>
            <a:r>
              <a:rPr kumimoji="0" lang="en-US" sz="3600" b="0" i="0" u="none" strike="noStrike" cap="none" spc="-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 charset="0"/>
              </a:rPr>
              <a:t> </a:t>
            </a:r>
            <a:r>
              <a:rPr kumimoji="0" lang="en-US" sz="3600" b="0" i="0" u="none" strike="noStrike" cap="none" spc="-30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 charset="0"/>
              </a:rPr>
              <a:t>বলে</a:t>
            </a:r>
            <a:r>
              <a:rPr kumimoji="0" lang="en-US" sz="3600" b="0" i="0" u="none" strike="noStrike" cap="none" spc="-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 charset="0"/>
              </a:rPr>
              <a:t>।</a:t>
            </a:r>
            <a:endParaRPr kumimoji="0" lang="en-US" sz="3600" b="0" i="0" u="none" strike="noStrike" cap="none" spc="-300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0" animBg="1"/>
      <p:bldP spid="205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/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bn-BD" b="1" dirty="0" smtClean="0">
                <a:solidFill>
                  <a:srgbClr val="00B050"/>
                </a:solidFill>
              </a:rPr>
              <a:t>তাপ </a:t>
            </a:r>
            <a:r>
              <a:rPr lang="bn-BD" b="1" dirty="0">
                <a:solidFill>
                  <a:srgbClr val="00B050"/>
                </a:solidFill>
              </a:rPr>
              <a:t>গতিবিদ্যা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1676400"/>
            <a:ext cx="9144000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1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Vrinda"/>
              </a:rPr>
              <a:t>সমচাপ</a:t>
            </a:r>
            <a:r>
              <a:rPr kumimoji="0" lang="en-US" sz="40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Vrinda"/>
              </a:rPr>
              <a:t> </a:t>
            </a:r>
            <a:r>
              <a:rPr kumimoji="0" lang="en-US" sz="4000" b="1" i="1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Vrinda"/>
              </a:rPr>
              <a:t>প্রক্রিয়া</a:t>
            </a:r>
            <a:endParaRPr kumimoji="0" lang="en-US" sz="4000" b="1" i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82" name="Picture 2" descr="H:\Image\isother mal proces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667000"/>
            <a:ext cx="7848600" cy="38862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505200" y="46482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400" b="1" dirty="0" smtClean="0">
                <a:solidFill>
                  <a:srgbClr val="C00000"/>
                </a:solidFill>
              </a:rPr>
              <a:t>তাপ 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2.1|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0.9|0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908</TotalTime>
  <Words>378</Words>
  <Application>Microsoft Office PowerPoint</Application>
  <PresentationFormat>On-screen Show (4:3)</PresentationFormat>
  <Paragraphs>95</Paragraphs>
  <Slides>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স্বাগতম </vt:lpstr>
      <vt:lpstr> তাপ গতিবিদ্যা </vt:lpstr>
      <vt:lpstr> তাপ গতিবিদ্যা </vt:lpstr>
      <vt:lpstr> তাপ গতিবিদ্যা </vt:lpstr>
      <vt:lpstr> তাপ গতিবিদ্যা </vt:lpstr>
      <vt:lpstr> তাপ গতিবিদ্যা </vt:lpstr>
      <vt:lpstr> তাপ গতিবিদ্যা </vt:lpstr>
      <vt:lpstr> তাপ গতিবিদ্যা </vt:lpstr>
      <vt:lpstr> তাপ গতিবিদ্যা </vt:lpstr>
      <vt:lpstr> তাপ গতিবিদ্যা </vt:lpstr>
      <vt:lpstr> তাপ গতিবিদ্যা </vt:lpstr>
      <vt:lpstr> তাপ গতিবিদ্যা </vt:lpstr>
      <vt:lpstr> তাপ গতিবিদ্যা </vt:lpstr>
      <vt:lpstr> তাপ গতিবিদ্যা </vt:lpstr>
      <vt:lpstr> তাপ গতিবিদ্যা </vt:lpstr>
      <vt:lpstr> তাপ গতিবিদ্যা </vt:lpstr>
      <vt:lpstr> তাপ গতিবিদ্যা </vt:lpstr>
      <vt:lpstr> তাপ গতিবিদ্যা </vt:lpstr>
      <vt:lpstr> তাপ গতিবিদ্যা </vt:lpstr>
      <vt:lpstr> তাপ গতিবিদ্যা </vt:lpstr>
      <vt:lpstr> ধন্যবাদ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104</cp:revision>
  <dcterms:created xsi:type="dcterms:W3CDTF">2015-04-24T03:54:46Z</dcterms:created>
  <dcterms:modified xsi:type="dcterms:W3CDTF">2016-11-19T05:19:16Z</dcterms:modified>
</cp:coreProperties>
</file>